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1"/>
  </p:notesMasterIdLst>
  <p:handoutMasterIdLst>
    <p:handoutMasterId r:id="rId32"/>
  </p:handoutMasterIdLst>
  <p:sldIdLst>
    <p:sldId id="257" r:id="rId6"/>
    <p:sldId id="258" r:id="rId7"/>
    <p:sldId id="259" r:id="rId8"/>
    <p:sldId id="260" r:id="rId9"/>
    <p:sldId id="262" r:id="rId10"/>
    <p:sldId id="264" r:id="rId11"/>
    <p:sldId id="265" r:id="rId12"/>
    <p:sldId id="266" r:id="rId13"/>
    <p:sldId id="269" r:id="rId14"/>
    <p:sldId id="270" r:id="rId15"/>
    <p:sldId id="287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0" autoAdjust="0"/>
    <p:restoredTop sz="94660"/>
  </p:normalViewPr>
  <p:slideViewPr>
    <p:cSldViewPr>
      <p:cViewPr varScale="1">
        <p:scale>
          <a:sx n="70" d="100"/>
          <a:sy n="70" d="100"/>
        </p:scale>
        <p:origin x="139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6A387F6-F744-4AD3-87E3-122916ACC9BF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085AB5-F142-42E6-940D-6AA1A648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2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9A0524-03C6-4FAE-BAE0-4B616245BC83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01CC593-0E8F-49FF-87DD-9B62DF9FA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03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Compressive stresses are induced in </a:t>
            </a:r>
            <a:r>
              <a:rPr lang="en-US" dirty="0" err="1" smtClean="0"/>
              <a:t>prestressed</a:t>
            </a:r>
            <a:r>
              <a:rPr lang="en-US" dirty="0" smtClean="0"/>
              <a:t> concrete either by </a:t>
            </a:r>
            <a:r>
              <a:rPr lang="en-US" dirty="0" err="1" smtClean="0"/>
              <a:t>pretensioning</a:t>
            </a:r>
            <a:r>
              <a:rPr lang="en-US" dirty="0" smtClean="0"/>
              <a:t> or post-tensioning the steel reinforcement. (In </a:t>
            </a:r>
            <a:r>
              <a:rPr lang="en-US" dirty="0" err="1" smtClean="0"/>
              <a:t>pretensioning</a:t>
            </a:r>
            <a:r>
              <a:rPr lang="en-US" dirty="0" smtClean="0"/>
              <a:t>, the steel is stretched before the concrete is placed)</a:t>
            </a:r>
          </a:p>
          <a:p>
            <a:r>
              <a:rPr lang="en-US" dirty="0" smtClean="0"/>
              <a:t>The principle behind </a:t>
            </a:r>
            <a:r>
              <a:rPr lang="en-US" dirty="0" err="1" smtClean="0"/>
              <a:t>prestressed</a:t>
            </a:r>
            <a:r>
              <a:rPr lang="en-US" dirty="0" smtClean="0"/>
              <a:t> concrete is that compressive stresses induced by high-strength steel tendons in a concrete member before loads are applied will balance the tensile stresses imposed in the member during service.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CC593-0E8F-49FF-87DD-9B62DF9FAF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107" y="914400"/>
            <a:ext cx="6859786" cy="3505200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106" y="4495800"/>
            <a:ext cx="6173808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8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915" y="533400"/>
            <a:ext cx="1028968" cy="55927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2120" y="533400"/>
            <a:ext cx="6059479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107" y="914400"/>
            <a:ext cx="6859786" cy="3505200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106" y="4495800"/>
            <a:ext cx="6173808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9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2514601"/>
            <a:ext cx="6859786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990600"/>
            <a:ext cx="6173808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8442" y="6280174"/>
            <a:ext cx="990303" cy="273049"/>
          </a:xfrm>
        </p:spPr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8760" y="6280174"/>
            <a:ext cx="5148186" cy="273049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01739" y="6280174"/>
            <a:ext cx="743144" cy="273049"/>
          </a:xfrm>
        </p:spPr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4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8" y="1828800"/>
            <a:ext cx="348477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45" y="1828800"/>
            <a:ext cx="3487059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67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1828800"/>
            <a:ext cx="348477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118" y="2667000"/>
            <a:ext cx="348477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7123" y="1828800"/>
            <a:ext cx="348477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7123" y="2667000"/>
            <a:ext cx="348477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8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8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2590800"/>
            <a:ext cx="245808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5867" y="838200"/>
            <a:ext cx="4630356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45808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7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2590800"/>
            <a:ext cx="245808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209" y="836610"/>
            <a:ext cx="4401697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45808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32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915" y="533400"/>
            <a:ext cx="1028968" cy="55927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2118" y="533400"/>
            <a:ext cx="6059479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2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107" y="914400"/>
            <a:ext cx="6859786" cy="3505200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106" y="4495800"/>
            <a:ext cx="6173808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5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2514601"/>
            <a:ext cx="6859786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990600"/>
            <a:ext cx="6173808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8442" y="6280168"/>
            <a:ext cx="990303" cy="273049"/>
          </a:xfrm>
        </p:spPr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8760" y="6280168"/>
            <a:ext cx="5148186" cy="273049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01739" y="6280168"/>
            <a:ext cx="743144" cy="273049"/>
          </a:xfrm>
        </p:spPr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2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8" y="1828800"/>
            <a:ext cx="348477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42" y="1828800"/>
            <a:ext cx="3487059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2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67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1828800"/>
            <a:ext cx="348477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118" y="2667000"/>
            <a:ext cx="348477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7123" y="1828800"/>
            <a:ext cx="348477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7123" y="2667000"/>
            <a:ext cx="348477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6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2514601"/>
            <a:ext cx="6859786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990600"/>
            <a:ext cx="6173808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8442" y="6280178"/>
            <a:ext cx="990303" cy="273049"/>
          </a:xfrm>
        </p:spPr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8760" y="6280178"/>
            <a:ext cx="5148186" cy="273049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01739" y="6280178"/>
            <a:ext cx="743144" cy="273049"/>
          </a:xfrm>
        </p:spPr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9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2590800"/>
            <a:ext cx="245808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5867" y="838200"/>
            <a:ext cx="4630356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45808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2590800"/>
            <a:ext cx="245808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206" y="836610"/>
            <a:ext cx="4401697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45808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3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915" y="533400"/>
            <a:ext cx="1028968" cy="55927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2115" y="533400"/>
            <a:ext cx="6059479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9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107" y="914400"/>
            <a:ext cx="6859786" cy="3505200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106" y="4495800"/>
            <a:ext cx="6173808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2514601"/>
            <a:ext cx="6859786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990600"/>
            <a:ext cx="6173808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8442" y="6280160"/>
            <a:ext cx="990303" cy="273049"/>
          </a:xfrm>
        </p:spPr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8760" y="6280160"/>
            <a:ext cx="5148186" cy="273049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01739" y="6280160"/>
            <a:ext cx="743144" cy="273049"/>
          </a:xfrm>
        </p:spPr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8" y="1828800"/>
            <a:ext cx="348477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38" y="1828800"/>
            <a:ext cx="3487059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671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1828800"/>
            <a:ext cx="348477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118" y="2667000"/>
            <a:ext cx="348477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7123" y="1828800"/>
            <a:ext cx="348477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7123" y="2667000"/>
            <a:ext cx="348477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8" y="1828800"/>
            <a:ext cx="348477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47" y="1828800"/>
            <a:ext cx="3487059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67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2590800"/>
            <a:ext cx="245808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5867" y="838200"/>
            <a:ext cx="4630356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45808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4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2590800"/>
            <a:ext cx="245808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202" y="836610"/>
            <a:ext cx="4401697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45808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05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915" y="533400"/>
            <a:ext cx="1028968" cy="55927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2111" y="533400"/>
            <a:ext cx="6059479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107" y="914400"/>
            <a:ext cx="6859786" cy="3505200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106" y="4495800"/>
            <a:ext cx="6173808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8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2514601"/>
            <a:ext cx="6859786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990600"/>
            <a:ext cx="6173808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8442" y="6280152"/>
            <a:ext cx="990303" cy="273049"/>
          </a:xfrm>
        </p:spPr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8760" y="6280152"/>
            <a:ext cx="5148186" cy="273049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01739" y="6280152"/>
            <a:ext cx="743144" cy="273049"/>
          </a:xfrm>
        </p:spPr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4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8" y="1828800"/>
            <a:ext cx="348477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34" y="1828800"/>
            <a:ext cx="3487059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5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671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1828800"/>
            <a:ext cx="348477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118" y="2667000"/>
            <a:ext cx="348477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7123" y="1828800"/>
            <a:ext cx="348477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7123" y="2667000"/>
            <a:ext cx="348477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1828800"/>
            <a:ext cx="348477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118" y="2667000"/>
            <a:ext cx="348477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7123" y="1828800"/>
            <a:ext cx="348477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7123" y="2667000"/>
            <a:ext cx="348477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8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2590800"/>
            <a:ext cx="245808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5867" y="838200"/>
            <a:ext cx="4630356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45808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2590800"/>
            <a:ext cx="245808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198" y="836610"/>
            <a:ext cx="4401697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45808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57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4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915" y="533400"/>
            <a:ext cx="1028968" cy="55927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2107" y="533400"/>
            <a:ext cx="6059479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3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2590800"/>
            <a:ext cx="245808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5867" y="838200"/>
            <a:ext cx="4630356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45808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6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2590800"/>
            <a:ext cx="245808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211" y="836610"/>
            <a:ext cx="4401697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45808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44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1828800"/>
            <a:ext cx="7202776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8442" y="6324627"/>
            <a:ext cx="99030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8760" y="6324627"/>
            <a:ext cx="5148186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01739" y="6324627"/>
            <a:ext cx="743144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671" userDrawn="1">
          <p15:clr>
            <a:srgbClr val="F26B43"/>
          </p15:clr>
        </p15:guide>
        <p15:guide id="3" pos="671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1828800"/>
            <a:ext cx="7202776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8442" y="6324623"/>
            <a:ext cx="99030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8760" y="6324623"/>
            <a:ext cx="5148186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01739" y="6324623"/>
            <a:ext cx="743144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671" userDrawn="1">
          <p15:clr>
            <a:srgbClr val="F26B43"/>
          </p15:clr>
        </p15:guide>
        <p15:guide id="3" pos="671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1828800"/>
            <a:ext cx="7202776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8442" y="6324617"/>
            <a:ext cx="99030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8760" y="6324617"/>
            <a:ext cx="5148186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01739" y="6324617"/>
            <a:ext cx="743144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2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671" userDrawn="1">
          <p15:clr>
            <a:srgbClr val="F26B43"/>
          </p15:clr>
        </p15:guide>
        <p15:guide id="3" pos="671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1828800"/>
            <a:ext cx="7202776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8442" y="6324609"/>
            <a:ext cx="99030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8760" y="6324609"/>
            <a:ext cx="5148186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01739" y="6324609"/>
            <a:ext cx="743144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2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671" userDrawn="1">
          <p15:clr>
            <a:srgbClr val="F26B43"/>
          </p15:clr>
        </p15:guide>
        <p15:guide id="3" pos="671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720277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1828800"/>
            <a:ext cx="7202776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8442" y="6324601"/>
            <a:ext cx="99030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>
                <a:solidFill>
                  <a:prstClr val="black"/>
                </a:solidFill>
              </a:rPr>
              <a:pPr/>
              <a:t>4/25/2013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8760" y="6324601"/>
            <a:ext cx="5148186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01739" y="6324601"/>
            <a:ext cx="743144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0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671" userDrawn="1">
          <p15:clr>
            <a:srgbClr val="F26B43"/>
          </p15:clr>
        </p15:guide>
        <p15:guide id="3" pos="67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Word_Document1.docx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294" y="-1219200"/>
            <a:ext cx="6859786" cy="3505200"/>
          </a:xfrm>
        </p:spPr>
        <p:txBody>
          <a:bodyPr/>
          <a:lstStyle/>
          <a:p>
            <a:r>
              <a:rPr lang="en-US" sz="5400" dirty="0" smtClean="0"/>
              <a:t>PCI Big Beam Contest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17" y="3048000"/>
            <a:ext cx="6173808" cy="2819400"/>
          </a:xfrm>
        </p:spPr>
        <p:txBody>
          <a:bodyPr/>
          <a:lstStyle/>
          <a:p>
            <a:r>
              <a:rPr lang="en-US" sz="3600" b="1" i="1" u="sng" dirty="0" smtClean="0">
                <a:latin typeface="Times New Roman" pitchFamily="18" charset="0"/>
                <a:cs typeface="Times New Roman" pitchFamily="18" charset="0"/>
              </a:rPr>
              <a:t>Team 1 (XDF)</a:t>
            </a:r>
          </a:p>
          <a:p>
            <a:endParaRPr lang="en-US" dirty="0" smtClean="0"/>
          </a:p>
          <a:p>
            <a:r>
              <a:rPr lang="en-US" dirty="0" smtClean="0"/>
              <a:t>Junfeng Qian</a:t>
            </a:r>
          </a:p>
          <a:p>
            <a:r>
              <a:rPr lang="en-US" dirty="0" err="1" smtClean="0"/>
              <a:t>Shiyu</a:t>
            </a:r>
            <a:r>
              <a:rPr lang="en-US" dirty="0" smtClean="0"/>
              <a:t> Wang</a:t>
            </a:r>
          </a:p>
          <a:p>
            <a:r>
              <a:rPr lang="en-US" dirty="0" smtClean="0"/>
              <a:t>Qi Wang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73" y="2438400"/>
            <a:ext cx="3830047" cy="383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6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eorgia" pitchFamily="18" charset="0"/>
              </a:rPr>
              <a:t>Beam Design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8" y="1828800"/>
            <a:ext cx="6744682" cy="4191000"/>
          </a:xfrm>
        </p:spPr>
        <p:txBody>
          <a:bodyPr/>
          <a:lstStyle/>
          <a:p>
            <a:r>
              <a:rPr lang="en-US" dirty="0" smtClean="0"/>
              <a:t>Cross-Section—”I” beam, “T” beam, “Box” beam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Microsoft Excel software</a:t>
            </a:r>
          </a:p>
          <a:p>
            <a:r>
              <a:rPr lang="en-US" dirty="0" smtClean="0"/>
              <a:t>8 design options</a:t>
            </a:r>
          </a:p>
          <a:p>
            <a:r>
              <a:rPr lang="en-US" dirty="0" smtClean="0"/>
              <a:t>Adjustments for qualified design options based on weight and cost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381250"/>
            <a:ext cx="2209800" cy="1657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223520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95525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8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202776" cy="685800"/>
          </a:xfrm>
        </p:spPr>
        <p:txBody>
          <a:bodyPr/>
          <a:lstStyle/>
          <a:p>
            <a:r>
              <a:rPr lang="en-US" dirty="0" smtClean="0"/>
              <a:t>Beam Design Cont.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562519"/>
              </p:ext>
            </p:extLst>
          </p:nvPr>
        </p:nvGraphicFramePr>
        <p:xfrm>
          <a:off x="762000" y="1066800"/>
          <a:ext cx="7081838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Document" r:id="rId4" imgW="7827993" imgH="5705676" progId="Word.Document.12">
                  <p:embed/>
                </p:oleObj>
              </mc:Choice>
              <mc:Fallback>
                <p:oleObj name="Document" r:id="rId4" imgW="7827993" imgH="570567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1066800"/>
                        <a:ext cx="7081838" cy="519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6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eorgia" pitchFamily="18" charset="0"/>
              </a:rPr>
              <a:t>Design Matrix 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Cost (35%), Max Deflection (30%), Weight (35%)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757593"/>
              </p:ext>
            </p:extLst>
          </p:nvPr>
        </p:nvGraphicFramePr>
        <p:xfrm>
          <a:off x="1656595" y="2590800"/>
          <a:ext cx="6268205" cy="2072910"/>
        </p:xfrm>
        <a:graphic>
          <a:graphicData uri="http://schemas.openxmlformats.org/drawingml/2006/table">
            <a:tbl>
              <a:tblPr firstRow="1" firstCol="1" bandRow="1"/>
              <a:tblGrid>
                <a:gridCol w="1031051"/>
                <a:gridCol w="825797"/>
                <a:gridCol w="785223"/>
                <a:gridCol w="532353"/>
                <a:gridCol w="837610"/>
                <a:gridCol w="491062"/>
                <a:gridCol w="1079309"/>
                <a:gridCol w="685800"/>
              </a:tblGrid>
              <a:tr h="274455">
                <a:tc>
                  <a:txBody>
                    <a:bodyPr/>
                    <a:lstStyle/>
                    <a:p>
                      <a:endParaRPr lang="en-US" sz="1100" dirty="0">
                        <a:effectLst/>
                        <a:latin typeface="Calibri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effectLst/>
                        <a:latin typeface="Calibri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Beam 1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Beam 2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Beam 3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37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Type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Percentile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Measured Value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Grade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Measured Value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Grade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Measured Value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Grade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744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Cost  ($)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125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4113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EI (kip-in2)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61766449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n-US" sz="12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65442229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68335328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744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Weight (lb.)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1909.59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1900.06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1990.31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744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(10)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>
                        <a:effectLst/>
                        <a:latin typeface="Calibri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9.4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effectLst/>
                        <a:latin typeface="Calibri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9.35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6.65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4267200" y="4419600"/>
            <a:ext cx="609600" cy="3048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eorgia" pitchFamily="18" charset="0"/>
              </a:rPr>
              <a:t>Final Design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76400"/>
            <a:ext cx="2971800" cy="4191000"/>
          </a:xfrm>
        </p:spPr>
        <p:txBody>
          <a:bodyPr/>
          <a:lstStyle/>
          <a:p>
            <a:r>
              <a:rPr lang="en-US" dirty="0" smtClean="0"/>
              <a:t>Cross-Section Details</a:t>
            </a:r>
          </a:p>
          <a:p>
            <a:r>
              <a:rPr lang="en-US" dirty="0" smtClean="0"/>
              <a:t>Material cost 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"/>
            <a:ext cx="4800600" cy="46376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723526"/>
              </p:ext>
            </p:extLst>
          </p:nvPr>
        </p:nvGraphicFramePr>
        <p:xfrm>
          <a:off x="609600" y="5181600"/>
          <a:ext cx="6080760" cy="1472184"/>
        </p:xfrm>
        <a:graphic>
          <a:graphicData uri="http://schemas.openxmlformats.org/drawingml/2006/table">
            <a:tbl>
              <a:tblPr firstRow="1" firstCol="1" bandRow="1"/>
              <a:tblGrid>
                <a:gridCol w="1840230"/>
                <a:gridCol w="1200150"/>
                <a:gridCol w="1520190"/>
                <a:gridCol w="152019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Materials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Amount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Unit Cost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Cost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Normal Weight Concrete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0.47 cu yd.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$ 100/cu yd.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$ 47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Prestressing Strand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3*20 ft.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$ 0.30/ft.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$ 18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A615 #5 Rebar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5*20 ft.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$ 0.45/lb.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$ 47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Welded Mesh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25.8 lb.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$ 0.50/lb.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$ 13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A615 #4 Rebar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4*0.7 ft.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$ 0.45/lb.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$1.5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Total Cost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$ 126.5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1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152400"/>
            <a:ext cx="7202776" cy="1143000"/>
          </a:xfrm>
        </p:spPr>
        <p:txBody>
          <a:bodyPr/>
          <a:lstStyle/>
          <a:p>
            <a:r>
              <a:rPr lang="en-US" dirty="0" smtClean="0"/>
              <a:t>Fabrication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47800"/>
            <a:ext cx="3487058" cy="348615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981200"/>
            <a:ext cx="3892550" cy="2919412"/>
          </a:xfrm>
        </p:spPr>
      </p:pic>
    </p:spTree>
    <p:extLst>
      <p:ext uri="{BB962C8B-B14F-4D97-AF65-F5344CB8AC3E}">
        <p14:creationId xmlns:p14="http://schemas.microsoft.com/office/powerpoint/2010/main" val="270336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52" y="914400"/>
            <a:ext cx="7202776" cy="1143000"/>
          </a:xfrm>
        </p:spPr>
        <p:txBody>
          <a:bodyPr/>
          <a:lstStyle/>
          <a:p>
            <a:r>
              <a:rPr lang="en-US" dirty="0" smtClean="0"/>
              <a:t>Analysis &amp; Prediction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8" y="1828800"/>
            <a:ext cx="7545764" cy="4191000"/>
          </a:xfrm>
        </p:spPr>
        <p:txBody>
          <a:bodyPr/>
          <a:lstStyle/>
          <a:p>
            <a:r>
              <a:rPr lang="en-US" dirty="0" smtClean="0"/>
              <a:t>Prediction: Cracking load, Maximum Deflection, Ultimate Load</a:t>
            </a:r>
          </a:p>
          <a:p>
            <a:r>
              <a:rPr lang="en-US" dirty="0" smtClean="0"/>
              <a:t>Cracking Load &amp; Ultimate Load: Excel Spreadsheet</a:t>
            </a:r>
          </a:p>
          <a:p>
            <a:r>
              <a:rPr lang="en-US" dirty="0" smtClean="0"/>
              <a:t>Deflection: Response 2000 Computer Software &amp; Excel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3581400"/>
            <a:ext cx="5943600" cy="296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202776" cy="1143000"/>
          </a:xfrm>
        </p:spPr>
        <p:txBody>
          <a:bodyPr/>
          <a:lstStyle/>
          <a:p>
            <a:r>
              <a:rPr lang="en-US" dirty="0" smtClean="0"/>
              <a:t>Deflection Prediction</a:t>
            </a:r>
            <a:endParaRPr lang="en-US" dirty="0">
              <a:latin typeface="Georg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447800"/>
                <a:ext cx="7031280" cy="4191000"/>
              </a:xfrm>
            </p:spPr>
            <p:txBody>
              <a:bodyPr/>
              <a:lstStyle/>
              <a:p>
                <a:r>
                  <a:rPr lang="en-US" dirty="0" smtClean="0"/>
                  <a:t>Virtual work Method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∆=</m:t>
                    </m:r>
                    <m:nary>
                      <m:naryPr>
                        <m:limLoc m:val="subSup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𝑙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𝑝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𝑄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𝐸𝐼</m:t>
                            </m:r>
                          </m:den>
                        </m:f>
                      </m:e>
                    </m:nary>
                    <m:r>
                      <a:rPr lang="en-US" i="1">
                        <a:latin typeface="Cambria Math"/>
                      </a:rPr>
                      <m:t>𝑑𝑥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nary>
                      <m:naryPr>
                        <m:limLoc m:val="subSup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𝑙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𝑝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𝑄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𝐺𝐴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dirty="0"/>
                  <a:t>.</a:t>
                </a:r>
                <a:endParaRPr lang="en-US" dirty="0" smtClean="0"/>
              </a:p>
              <a:p>
                <a:r>
                  <a:rPr lang="en-US" dirty="0" err="1" smtClean="0"/>
                  <a:t>m</a:t>
                </a:r>
                <a:r>
                  <a:rPr lang="en-US" baseline="-25000" dirty="0" err="1" smtClean="0"/>
                  <a:t>Q</a:t>
                </a:r>
                <a:r>
                  <a:rPr lang="en-US" dirty="0" smtClean="0"/>
                  <a:t> = </a:t>
                </a:r>
                <a:r>
                  <a:rPr lang="en-US" dirty="0"/>
                  <a:t>virtual moment produced by virtual </a:t>
                </a:r>
                <a:r>
                  <a:rPr lang="en-US" dirty="0" smtClean="0"/>
                  <a:t>moment</a:t>
                </a:r>
              </a:p>
              <a:p>
                <a:r>
                  <a:rPr lang="en-US" dirty="0" err="1" smtClean="0"/>
                  <a:t>m</a:t>
                </a:r>
                <a:r>
                  <a:rPr lang="en-US" baseline="-25000" dirty="0" err="1" smtClean="0"/>
                  <a:t>p</a:t>
                </a:r>
                <a:r>
                  <a:rPr lang="en-US" dirty="0" smtClean="0"/>
                  <a:t> </a:t>
                </a:r>
                <a:r>
                  <a:rPr lang="en-US" dirty="0"/>
                  <a:t>=</a:t>
                </a:r>
                <a:r>
                  <a:rPr lang="en-US" dirty="0" smtClean="0"/>
                  <a:t> </a:t>
                </a:r>
                <a:r>
                  <a:rPr lang="en-US" dirty="0"/>
                  <a:t>real </a:t>
                </a:r>
                <a:r>
                  <a:rPr lang="en-US" dirty="0" smtClean="0"/>
                  <a:t>moment</a:t>
                </a:r>
                <a:endParaRPr lang="en-US" dirty="0"/>
              </a:p>
              <a:p>
                <a:r>
                  <a:rPr lang="en-US" dirty="0" smtClean="0"/>
                  <a:t>E </a:t>
                </a:r>
                <a:r>
                  <a:rPr lang="en-US" dirty="0"/>
                  <a:t>=</a:t>
                </a:r>
                <a:r>
                  <a:rPr lang="en-US" dirty="0" smtClean="0"/>
                  <a:t> </a:t>
                </a:r>
                <a:r>
                  <a:rPr lang="en-US" dirty="0"/>
                  <a:t>the modulus of elasticity. </a:t>
                </a:r>
                <a:endParaRPr lang="en-US" dirty="0" smtClean="0"/>
              </a:p>
              <a:p>
                <a:r>
                  <a:rPr lang="en-US" dirty="0" smtClean="0"/>
                  <a:t>I </a:t>
                </a:r>
                <a:r>
                  <a:rPr lang="en-US" dirty="0"/>
                  <a:t>=</a:t>
                </a:r>
                <a:r>
                  <a:rPr lang="en-US" dirty="0" smtClean="0"/>
                  <a:t> </a:t>
                </a:r>
                <a:r>
                  <a:rPr lang="en-US" dirty="0"/>
                  <a:t>the moment of inertia. </a:t>
                </a:r>
                <a:endParaRPr lang="en-US" dirty="0" smtClean="0"/>
              </a:p>
              <a:p>
                <a:r>
                  <a:rPr lang="en-US" dirty="0" err="1" smtClean="0"/>
                  <a:t>V</a:t>
                </a:r>
                <a:r>
                  <a:rPr lang="en-US" baseline="-25000" dirty="0" err="1" smtClean="0"/>
                  <a:t>p</a:t>
                </a:r>
                <a:r>
                  <a:rPr lang="en-US" dirty="0" smtClean="0"/>
                  <a:t> </a:t>
                </a:r>
                <a:r>
                  <a:rPr lang="en-US" dirty="0"/>
                  <a:t>=</a:t>
                </a:r>
                <a:r>
                  <a:rPr lang="en-US" dirty="0" smtClean="0"/>
                  <a:t> </a:t>
                </a:r>
                <a:r>
                  <a:rPr lang="en-US" dirty="0"/>
                  <a:t>real shear </a:t>
                </a:r>
                <a:r>
                  <a:rPr lang="en-US" dirty="0" smtClean="0"/>
                  <a:t>force.</a:t>
                </a:r>
              </a:p>
              <a:p>
                <a:r>
                  <a:rPr lang="en-US" dirty="0" smtClean="0"/>
                  <a:t>V</a:t>
                </a:r>
                <a:r>
                  <a:rPr lang="en-US" baseline="-25000" dirty="0" smtClean="0"/>
                  <a:t>Q </a:t>
                </a:r>
                <a:r>
                  <a:rPr lang="en-US" dirty="0"/>
                  <a:t> </a:t>
                </a:r>
                <a:r>
                  <a:rPr lang="en-US" dirty="0" smtClean="0"/>
                  <a:t>= shear </a:t>
                </a:r>
                <a:r>
                  <a:rPr lang="en-US" dirty="0"/>
                  <a:t>force produced by virtual load. </a:t>
                </a: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447800"/>
                <a:ext cx="7031280" cy="4191000"/>
              </a:xfrm>
              <a:blipFill rotWithShape="1">
                <a:blip r:embed="rId2"/>
                <a:stretch>
                  <a:fillRect l="-781" t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022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Test	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Visual Indication of Deflection</a:t>
            </a:r>
          </a:p>
          <a:p>
            <a:r>
              <a:rPr lang="en-US" dirty="0" smtClean="0"/>
              <a:t>String Potentiometer</a:t>
            </a:r>
          </a:p>
          <a:p>
            <a:r>
              <a:rPr lang="en-US" dirty="0" smtClean="0"/>
              <a:t>Video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05200"/>
            <a:ext cx="3657600" cy="2720721"/>
          </a:xfrm>
          <a:prstGeom prst="rect">
            <a:avLst/>
          </a:prstGeom>
        </p:spPr>
      </p:pic>
      <p:pic>
        <p:nvPicPr>
          <p:cNvPr id="4" name="DSCN0154_clip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6948" y="192261"/>
            <a:ext cx="5128452" cy="384633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eorgia" pitchFamily="18" charset="0"/>
              </a:rPr>
              <a:t>Test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22" y="1828800"/>
            <a:ext cx="4992078" cy="4191000"/>
          </a:xfrm>
        </p:spPr>
        <p:txBody>
          <a:bodyPr/>
          <a:lstStyle/>
          <a:p>
            <a:r>
              <a:rPr lang="en-US" dirty="0" smtClean="0"/>
              <a:t>The point of load cracking is close to the prediction</a:t>
            </a:r>
          </a:p>
          <a:p>
            <a:r>
              <a:rPr lang="en-US" dirty="0" smtClean="0"/>
              <a:t>The maximum point load and deflection at ultimate capacity have a difference to the prediction</a:t>
            </a:r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890295"/>
              </p:ext>
            </p:extLst>
          </p:nvPr>
        </p:nvGraphicFramePr>
        <p:xfrm>
          <a:off x="1885250" y="3657600"/>
          <a:ext cx="4561758" cy="1051560"/>
        </p:xfrm>
        <a:graphic>
          <a:graphicData uri="http://schemas.openxmlformats.org/drawingml/2006/table">
            <a:tbl>
              <a:tblPr firstRow="1" firstCol="1" bandRow="1"/>
              <a:tblGrid>
                <a:gridCol w="1848550"/>
                <a:gridCol w="818192"/>
                <a:gridCol w="754577"/>
                <a:gridCol w="1140439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Data Description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Predicted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Actual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Percent Error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Point Load Cracking (kips)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23.8</a:t>
                      </a:r>
                    </a:p>
                  </a:txBody>
                  <a:tcPr marL="51448" marR="51448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23.2</a:t>
                      </a:r>
                    </a:p>
                  </a:txBody>
                  <a:tcPr marL="51448" marR="514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2.52%</a:t>
                      </a:r>
                    </a:p>
                  </a:txBody>
                  <a:tcPr marL="51448" marR="514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Ultimate</a:t>
                      </a:r>
                      <a:r>
                        <a:rPr lang="en-US" sz="1200" b="1" baseline="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capacity</a:t>
                      </a:r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(kips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36.35</a:t>
                      </a:r>
                    </a:p>
                  </a:txBody>
                  <a:tcPr marL="51448" marR="51448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41.54</a:t>
                      </a:r>
                    </a:p>
                  </a:txBody>
                  <a:tcPr marL="51448" marR="514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14.3%</a:t>
                      </a:r>
                    </a:p>
                  </a:txBody>
                  <a:tcPr marL="51448" marR="514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Deflection at </a:t>
                      </a:r>
                      <a:r>
                        <a:rPr lang="en-US" sz="1200" b="1" dirty="0" err="1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Midspan</a:t>
                      </a:r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in)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48" marR="514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1.703</a:t>
                      </a:r>
                    </a:p>
                  </a:txBody>
                  <a:tcPr marL="51448" marR="51448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7.42</a:t>
                      </a:r>
                    </a:p>
                  </a:txBody>
                  <a:tcPr marL="51448" marR="514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335.7%</a:t>
                      </a:r>
                    </a:p>
                  </a:txBody>
                  <a:tcPr marL="51448" marR="514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246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38" y="0"/>
            <a:ext cx="7202776" cy="1143000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8" y="1371600"/>
            <a:ext cx="8931246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1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itchFamily="18" charset="0"/>
              </a:rPr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Introduction </a:t>
            </a:r>
            <a:r>
              <a:rPr lang="en-US" dirty="0" smtClean="0"/>
              <a:t>				</a:t>
            </a:r>
          </a:p>
          <a:p>
            <a:r>
              <a:rPr lang="en-US" dirty="0" smtClean="0"/>
              <a:t>Background</a:t>
            </a:r>
          </a:p>
          <a:p>
            <a:r>
              <a:rPr lang="en-US" dirty="0">
                <a:latin typeface="Georgia" pitchFamily="18" charset="0"/>
              </a:rPr>
              <a:t>Problem </a:t>
            </a:r>
            <a:r>
              <a:rPr lang="en-US" dirty="0" smtClean="0">
                <a:latin typeface="Georgia" pitchFamily="18" charset="0"/>
              </a:rPr>
              <a:t>Statement</a:t>
            </a:r>
          </a:p>
          <a:p>
            <a:r>
              <a:rPr lang="en-US" dirty="0"/>
              <a:t>Design Goals	</a:t>
            </a:r>
            <a:endParaRPr lang="en-US" dirty="0" smtClean="0"/>
          </a:p>
          <a:p>
            <a:r>
              <a:rPr lang="en-US" dirty="0"/>
              <a:t>Job </a:t>
            </a:r>
            <a:r>
              <a:rPr lang="en-US" dirty="0" smtClean="0"/>
              <a:t>Description</a:t>
            </a:r>
          </a:p>
          <a:p>
            <a:r>
              <a:rPr lang="en-US" dirty="0"/>
              <a:t>Field </a:t>
            </a:r>
            <a:r>
              <a:rPr lang="en-US" dirty="0" smtClean="0"/>
              <a:t>Trip</a:t>
            </a:r>
          </a:p>
          <a:p>
            <a:r>
              <a:rPr lang="en-US" dirty="0">
                <a:latin typeface="Georgia" pitchFamily="18" charset="0"/>
              </a:rPr>
              <a:t>Concrete </a:t>
            </a:r>
            <a:r>
              <a:rPr lang="en-US" dirty="0" smtClean="0">
                <a:latin typeface="Georgia" pitchFamily="18" charset="0"/>
              </a:rPr>
              <a:t>Mix</a:t>
            </a:r>
          </a:p>
          <a:p>
            <a:r>
              <a:rPr lang="en-US" dirty="0" smtClean="0">
                <a:latin typeface="Georgia" pitchFamily="18" charset="0"/>
              </a:rPr>
              <a:t>Beam Design</a:t>
            </a:r>
          </a:p>
          <a:p>
            <a:r>
              <a:rPr lang="en-US" sz="2600" b="1" dirty="0" smtClean="0"/>
              <a:t>Design Matrix </a:t>
            </a:r>
          </a:p>
          <a:p>
            <a:r>
              <a:rPr lang="en-US" sz="2600" b="1" dirty="0" smtClean="0"/>
              <a:t>Final Design</a:t>
            </a:r>
          </a:p>
          <a:p>
            <a:r>
              <a:rPr lang="en-US" dirty="0" smtClean="0"/>
              <a:t>Fabrication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76600" y="1752600"/>
            <a:ext cx="7202776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Analysis &amp; Prediction</a:t>
            </a:r>
          </a:p>
          <a:p>
            <a:r>
              <a:rPr lang="en-US" sz="1400" dirty="0"/>
              <a:t>Beam Test</a:t>
            </a:r>
          </a:p>
          <a:p>
            <a:r>
              <a:rPr lang="en-US" sz="1800" b="1" dirty="0"/>
              <a:t>Test Results</a:t>
            </a:r>
          </a:p>
          <a:p>
            <a:r>
              <a:rPr lang="en-US" sz="1400" dirty="0"/>
              <a:t>Timeline</a:t>
            </a:r>
          </a:p>
          <a:p>
            <a:r>
              <a:rPr lang="en-US" sz="1400" dirty="0"/>
              <a:t>Conclusion</a:t>
            </a:r>
          </a:p>
          <a:p>
            <a:r>
              <a:rPr lang="en-US" sz="1800" b="1" dirty="0"/>
              <a:t>Lessons Learned</a:t>
            </a:r>
          </a:p>
          <a:p>
            <a:r>
              <a:rPr lang="en-US" sz="1400" dirty="0"/>
              <a:t>Recommendations for PCI Big Beam Contest</a:t>
            </a:r>
          </a:p>
          <a:p>
            <a:r>
              <a:rPr lang="en-US" sz="1400" dirty="0"/>
              <a:t>Acknowledge </a:t>
            </a:r>
          </a:p>
          <a:p>
            <a:r>
              <a:rPr lang="en-US" sz="1400" dirty="0"/>
              <a:t>Reference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18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Successful Design</a:t>
            </a:r>
          </a:p>
          <a:p>
            <a:pPr lvl="1"/>
            <a:r>
              <a:rPr lang="en-US" dirty="0" smtClean="0"/>
              <a:t>Good Cooperation</a:t>
            </a:r>
          </a:p>
          <a:p>
            <a:pPr lvl="1"/>
            <a:r>
              <a:rPr lang="en-US" dirty="0" smtClean="0"/>
              <a:t>Gain Knowledge</a:t>
            </a:r>
          </a:p>
          <a:p>
            <a:pPr lvl="1"/>
            <a:r>
              <a:rPr lang="en-US" dirty="0" smtClean="0"/>
              <a:t>Familiar with Research Process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Inaccurate Prediction</a:t>
            </a:r>
          </a:p>
          <a:p>
            <a:pPr lvl="1"/>
            <a:r>
              <a:rPr lang="en-US" dirty="0" smtClean="0"/>
              <a:t>Exceed allowable ultimate load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10000"/>
            <a:ext cx="3352800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0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8" y="1828800"/>
            <a:ext cx="7202775" cy="4191000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nrich </a:t>
            </a:r>
            <a:r>
              <a:rPr lang="en-US" dirty="0"/>
              <a:t>the knowledge </a:t>
            </a:r>
            <a:r>
              <a:rPr lang="en-US" dirty="0" smtClean="0"/>
              <a:t>about concrete design and </a:t>
            </a:r>
            <a:r>
              <a:rPr lang="en-US" dirty="0"/>
              <a:t>improve </a:t>
            </a:r>
            <a:r>
              <a:rPr lang="en-US" dirty="0" smtClean="0"/>
              <a:t>abilities</a:t>
            </a:r>
          </a:p>
          <a:p>
            <a:r>
              <a:rPr lang="en-US" dirty="0"/>
              <a:t>G</a:t>
            </a:r>
            <a:r>
              <a:rPr lang="en-US" dirty="0" smtClean="0"/>
              <a:t>ets </a:t>
            </a:r>
            <a:r>
              <a:rPr lang="en-US" dirty="0"/>
              <a:t>the experience on how to work in a group to study the knowledge of </a:t>
            </a:r>
            <a:r>
              <a:rPr lang="en-US" dirty="0" err="1"/>
              <a:t>prestressed</a:t>
            </a:r>
            <a:r>
              <a:rPr lang="en-US" dirty="0"/>
              <a:t> concrete, computer design, and conduct the beam </a:t>
            </a:r>
            <a:r>
              <a:rPr lang="en-US" dirty="0" smtClean="0"/>
              <a:t>test</a:t>
            </a:r>
          </a:p>
          <a:p>
            <a:r>
              <a:rPr lang="en-US" dirty="0" smtClean="0"/>
              <a:t>Learn </a:t>
            </a:r>
            <a:r>
              <a:rPr lang="en-US" dirty="0"/>
              <a:t>how to operate a concrete beam test from this </a:t>
            </a:r>
            <a:r>
              <a:rPr lang="en-US" dirty="0" smtClean="0"/>
              <a:t>project</a:t>
            </a:r>
          </a:p>
          <a:p>
            <a:r>
              <a:rPr lang="en-US" dirty="0"/>
              <a:t>If the team has another opportunity to </a:t>
            </a:r>
            <a:r>
              <a:rPr lang="en-US" dirty="0" smtClean="0"/>
              <a:t>participate</a:t>
            </a:r>
            <a:r>
              <a:rPr lang="en-US" dirty="0"/>
              <a:t> the team will be carefully notice the operation of Response 2000 program and ultimate load prediction.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4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ecommendations for </a:t>
            </a:r>
            <a:r>
              <a:rPr lang="en-US" dirty="0"/>
              <a:t>PCI Big Beam Contest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8" y="1828800"/>
            <a:ext cx="7202775" cy="4191000"/>
          </a:xfrm>
        </p:spPr>
        <p:txBody>
          <a:bodyPr/>
          <a:lstStyle/>
          <a:p>
            <a:pPr lvl="0"/>
            <a:r>
              <a:rPr lang="en-US" dirty="0"/>
              <a:t>A discussion of </a:t>
            </a:r>
            <a:r>
              <a:rPr lang="en-US" dirty="0" smtClean="0"/>
              <a:t>future use of </a:t>
            </a:r>
            <a:r>
              <a:rPr lang="en-US" dirty="0"/>
              <a:t>the beam should be required in the contest rules</a:t>
            </a:r>
          </a:p>
          <a:p>
            <a:pPr lvl="0"/>
            <a:r>
              <a:rPr lang="en-US" dirty="0"/>
              <a:t>People who have different academic background could participate in this contest</a:t>
            </a:r>
          </a:p>
          <a:p>
            <a:pPr lvl="0"/>
            <a:r>
              <a:rPr lang="en-US" dirty="0"/>
              <a:t>The contest committee should assign a technical faculty to each team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8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7" y="3276600"/>
            <a:ext cx="7202776" cy="685800"/>
          </a:xfrm>
        </p:spPr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8" y="1828800"/>
            <a:ext cx="6230972" cy="1524000"/>
          </a:xfrm>
        </p:spPr>
        <p:txBody>
          <a:bodyPr/>
          <a:lstStyle/>
          <a:p>
            <a:r>
              <a:rPr lang="en-US" dirty="0"/>
              <a:t>Technical Advisor: Dr. </a:t>
            </a:r>
            <a:r>
              <a:rPr lang="en-US" dirty="0" err="1"/>
              <a:t>Tuchscherer</a:t>
            </a:r>
            <a:endParaRPr lang="en-US" dirty="0"/>
          </a:p>
          <a:p>
            <a:r>
              <a:rPr lang="en-US" dirty="0"/>
              <a:t>Project Manager: </a:t>
            </a:r>
            <a:r>
              <a:rPr lang="en-US" dirty="0" smtClean="0"/>
              <a:t>David </a:t>
            </a:r>
            <a:r>
              <a:rPr lang="en-US" dirty="0"/>
              <a:t>L. </a:t>
            </a:r>
            <a:r>
              <a:rPr lang="en-US" dirty="0" smtClean="0"/>
              <a:t>Chapin</a:t>
            </a:r>
            <a:endParaRPr lang="en-US" dirty="0"/>
          </a:p>
          <a:p>
            <a:r>
              <a:rPr lang="en-US" dirty="0" smtClean="0"/>
              <a:t>Sponsor: </a:t>
            </a:r>
            <a:r>
              <a:rPr lang="en-US" dirty="0" err="1" smtClean="0"/>
              <a:t>Tpac</a:t>
            </a:r>
            <a:r>
              <a:rPr lang="en-US" dirty="0" smtClean="0"/>
              <a:t> Company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4787" y="685800"/>
            <a:ext cx="720277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Acknowledge 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56282" y="4038600"/>
            <a:ext cx="6230972" cy="1524000"/>
          </a:xfrm>
        </p:spPr>
        <p:txBody>
          <a:bodyPr/>
          <a:lstStyle/>
          <a:p>
            <a:r>
              <a:rPr lang="en-US" dirty="0" smtClean="0"/>
              <a:t>ACI Code 318-08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7th Edition of the PCI Design Handbook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48707"/>
            <a:ext cx="137195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r="8712"/>
          <a:stretch/>
        </p:blipFill>
        <p:spPr bwMode="auto">
          <a:xfrm>
            <a:off x="990600" y="4970584"/>
            <a:ext cx="1260125" cy="188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923972"/>
            <a:ext cx="1352385" cy="198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5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48" y="1676400"/>
            <a:ext cx="1499158" cy="4191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9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-533400"/>
            <a:ext cx="5372606" cy="35814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75" y="3352800"/>
            <a:ext cx="4160238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0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PCI Big Beam Contest for </a:t>
            </a:r>
            <a:r>
              <a:rPr lang="en-US" dirty="0" smtClean="0"/>
              <a:t>2012-2013 </a:t>
            </a:r>
            <a:r>
              <a:rPr lang="en-US" dirty="0"/>
              <a:t>academic </a:t>
            </a:r>
            <a:r>
              <a:rPr lang="en-US" dirty="0" smtClean="0"/>
              <a:t>year</a:t>
            </a:r>
          </a:p>
          <a:p>
            <a:r>
              <a:rPr lang="en-US" dirty="0" smtClean="0"/>
              <a:t>Sponsored by </a:t>
            </a:r>
            <a:r>
              <a:rPr lang="en-US" dirty="0" err="1" smtClean="0"/>
              <a:t>Tpac</a:t>
            </a:r>
            <a:r>
              <a:rPr lang="en-US" dirty="0" smtClean="0"/>
              <a:t> Company</a:t>
            </a:r>
          </a:p>
          <a:p>
            <a:r>
              <a:rPr lang="en-US" dirty="0"/>
              <a:t>A challenge </a:t>
            </a:r>
            <a:r>
              <a:rPr lang="en-US" dirty="0" smtClean="0"/>
              <a:t>project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81400"/>
            <a:ext cx="6310481" cy="254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9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“Pre-stressed concrete is </a:t>
            </a:r>
            <a:r>
              <a:rPr lang="en-US" dirty="0"/>
              <a:t>a form of reinforced concrete that builds in compressive stresses during construction to oppose those found when in use</a:t>
            </a:r>
            <a:r>
              <a:rPr lang="en-US" dirty="0" smtClean="0"/>
              <a:t>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08" y="2930769"/>
            <a:ext cx="473275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5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eorgia" pitchFamily="18" charset="0"/>
              </a:rPr>
              <a:t>Problem Statement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70612" y="1828800"/>
            <a:ext cx="6573962" cy="4191000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dirty="0" err="1" smtClean="0"/>
              <a:t>Prestressed</a:t>
            </a:r>
            <a:r>
              <a:rPr lang="en-US" dirty="0" smtClean="0"/>
              <a:t> Concrete Beam—20 ft. long and tested as a 18 ft. span</a:t>
            </a:r>
          </a:p>
          <a:p>
            <a:pPr>
              <a:spcAft>
                <a:spcPts val="1500"/>
              </a:spcAft>
            </a:pPr>
            <a:r>
              <a:rPr lang="en-US" dirty="0" smtClean="0"/>
              <a:t>Beam shall carry a total live load between 32 kips-39kips</a:t>
            </a:r>
          </a:p>
          <a:p>
            <a:pPr>
              <a:spcAft>
                <a:spcPts val="1500"/>
              </a:spcAft>
            </a:pPr>
            <a:r>
              <a:rPr lang="en-US" dirty="0" smtClean="0"/>
              <a:t>Beam shall not crack under a total applied load of 20 kips</a:t>
            </a:r>
          </a:p>
          <a:p>
            <a:pPr>
              <a:spcAft>
                <a:spcPts val="1500"/>
              </a:spcAft>
            </a:pPr>
            <a:endParaRPr lang="en-US" dirty="0" smtClean="0"/>
          </a:p>
        </p:txBody>
      </p:sp>
      <p:pic>
        <p:nvPicPr>
          <p:cNvPr id="3074" name="Picture 2" descr="http://www.huddlesteelbuildings.com/UserFolders/Our-Buildings/images/i-b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161478"/>
            <a:ext cx="16185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r="2984"/>
          <a:stretch/>
        </p:blipFill>
        <p:spPr>
          <a:xfrm>
            <a:off x="2215376" y="4343400"/>
            <a:ext cx="5490032" cy="19624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789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Design </a:t>
            </a:r>
            <a:r>
              <a:rPr lang="en-US" dirty="0" smtClean="0"/>
              <a:t>accuracy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Low cost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Low weight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Largest measured deflection at maximum total applied </a:t>
            </a:r>
            <a:r>
              <a:rPr lang="en-US" dirty="0" smtClean="0"/>
              <a:t>load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</a:t>
            </a:r>
            <a:r>
              <a:rPr lang="en-US" dirty="0" smtClean="0"/>
              <a:t>eet the requirement of ACI-318-08 and </a:t>
            </a:r>
            <a:r>
              <a:rPr lang="en-US" dirty="0"/>
              <a:t>PCI Design Handbook, 7th Edition </a:t>
            </a:r>
          </a:p>
          <a:p>
            <a:pPr marL="279082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906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Qi Wang– Project Manager</a:t>
            </a:r>
          </a:p>
          <a:p>
            <a:endParaRPr lang="en-US" dirty="0"/>
          </a:p>
          <a:p>
            <a:r>
              <a:rPr lang="en-US" dirty="0" err="1" smtClean="0"/>
              <a:t>Shiyu</a:t>
            </a:r>
            <a:r>
              <a:rPr lang="en-US" dirty="0" smtClean="0"/>
              <a:t> Wang– Coordinator </a:t>
            </a:r>
          </a:p>
          <a:p>
            <a:endParaRPr lang="en-US" dirty="0"/>
          </a:p>
          <a:p>
            <a:r>
              <a:rPr lang="en-US" dirty="0" smtClean="0"/>
              <a:t>Junfeng Qian– Project Engineer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668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Trip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5" y="1676400"/>
            <a:ext cx="3888770" cy="2590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914078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latin typeface="Georgia" pitchFamily="18" charset="0"/>
              </a:rPr>
              <a:t>Concrete Mix</a:t>
            </a:r>
            <a:endParaRPr lang="en-US" dirty="0">
              <a:latin typeface="Georgia" pitchFamily="18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9865810"/>
              </p:ext>
            </p:extLst>
          </p:nvPr>
        </p:nvGraphicFramePr>
        <p:xfrm>
          <a:off x="2222590" y="1828800"/>
          <a:ext cx="5626017" cy="4190999"/>
        </p:xfrm>
        <a:graphic>
          <a:graphicData uri="http://schemas.openxmlformats.org/drawingml/2006/table">
            <a:tbl>
              <a:tblPr firstRow="1" firstCol="1" bandRow="1"/>
              <a:tblGrid>
                <a:gridCol w="803717"/>
                <a:gridCol w="2485177"/>
                <a:gridCol w="2337123"/>
              </a:tblGrid>
              <a:tr h="2619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126" marR="49126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Self-Consolidating Concrete</a:t>
                      </a:r>
                      <a:endParaRPr lang="en-US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126" marR="49126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Lightweight Concrete</a:t>
                      </a:r>
                      <a:endParaRPr lang="en-US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126" marR="49126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23574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Pros</a:t>
                      </a:r>
                      <a:endParaRPr lang="en-US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126" marR="49126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Easy to achieve high strength transfer and ultimate.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Low Water Cement ratio assists with permeability.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Easy to place concrete with maximum consolidation.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Proven Performance.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High shear values at transfer and 28 days.</a:t>
                      </a:r>
                    </a:p>
                  </a:txBody>
                  <a:tcPr marL="49126" marR="49126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Low unit weight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Good to above average 28 day compression strength for lightweight.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Low Water Cement ratio assists with permeability.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Easy to place concrete with maximum consolidation.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High fire rating.</a:t>
                      </a:r>
                    </a:p>
                  </a:txBody>
                  <a:tcPr marL="49126" marR="49126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1571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Cons</a:t>
                      </a:r>
                      <a:endParaRPr lang="en-US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126" marR="49126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High unit weight.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No air entrainment for severe weather conditions.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Low fire rating.</a:t>
                      </a:r>
                    </a:p>
                  </a:txBody>
                  <a:tcPr marL="49126" marR="49126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Low shear values at transfer and 28 days.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Specific gravity of lightweight material is unstable.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Low transfer strengths if proper curing procedures are not used.</a:t>
                      </a:r>
                    </a:p>
                  </a:txBody>
                  <a:tcPr marL="49126" marR="49126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55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60518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metric design template" id="{0EA9C561-8BAB-4742-9280-AC6973BB6853}" vid="{8CC59F31-5649-4433-9D0A-F449DC7A095A}"/>
    </a:ext>
  </a:extLst>
</a:theme>
</file>

<file path=ppt/theme/theme2.xml><?xml version="1.0" encoding="utf-8"?>
<a:theme xmlns:a="http://schemas.openxmlformats.org/drawingml/2006/main" name="1_TS103460518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metric design template" id="{0EA9C561-8BAB-4742-9280-AC6973BB6853}" vid="{8CC59F31-5649-4433-9D0A-F449DC7A095A}"/>
    </a:ext>
  </a:extLst>
</a:theme>
</file>

<file path=ppt/theme/theme3.xml><?xml version="1.0" encoding="utf-8"?>
<a:theme xmlns:a="http://schemas.openxmlformats.org/drawingml/2006/main" name="2_TS103460518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metric design template" id="{0EA9C561-8BAB-4742-9280-AC6973BB6853}" vid="{8CC59F31-5649-4433-9D0A-F449DC7A095A}"/>
    </a:ext>
  </a:extLst>
</a:theme>
</file>

<file path=ppt/theme/theme4.xml><?xml version="1.0" encoding="utf-8"?>
<a:theme xmlns:a="http://schemas.openxmlformats.org/drawingml/2006/main" name="3_TS103460518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metric design template" id="{0EA9C561-8BAB-4742-9280-AC6973BB6853}" vid="{8CC59F31-5649-4433-9D0A-F449DC7A095A}"/>
    </a:ext>
  </a:extLst>
</a:theme>
</file>

<file path=ppt/theme/theme5.xml><?xml version="1.0" encoding="utf-8"?>
<a:theme xmlns:a="http://schemas.openxmlformats.org/drawingml/2006/main" name="4_TS103460518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metric design template" id="{0EA9C561-8BAB-4742-9280-AC6973BB6853}" vid="{8CC59F31-5649-4433-9D0A-F449DC7A095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809</Words>
  <Application>Microsoft Office PowerPoint</Application>
  <PresentationFormat>On-screen Show (4:3)</PresentationFormat>
  <Paragraphs>229</Paragraphs>
  <Slides>25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Cambria Math</vt:lpstr>
      <vt:lpstr>Georgia</vt:lpstr>
      <vt:lpstr>Palatino Linotype</vt:lpstr>
      <vt:lpstr>Times New Roman</vt:lpstr>
      <vt:lpstr>TS103460518</vt:lpstr>
      <vt:lpstr>1_TS103460518</vt:lpstr>
      <vt:lpstr>2_TS103460518</vt:lpstr>
      <vt:lpstr>3_TS103460518</vt:lpstr>
      <vt:lpstr>4_TS103460518</vt:lpstr>
      <vt:lpstr>Document</vt:lpstr>
      <vt:lpstr>PCI Big Beam Contest</vt:lpstr>
      <vt:lpstr>Outline</vt:lpstr>
      <vt:lpstr>Introduction </vt:lpstr>
      <vt:lpstr>Background</vt:lpstr>
      <vt:lpstr>Problem Statement </vt:lpstr>
      <vt:lpstr>Design Goals</vt:lpstr>
      <vt:lpstr>Job Description</vt:lpstr>
      <vt:lpstr>Field Trip</vt:lpstr>
      <vt:lpstr>Concrete Mix</vt:lpstr>
      <vt:lpstr>Beam Design</vt:lpstr>
      <vt:lpstr>Beam Design Cont.</vt:lpstr>
      <vt:lpstr>Design Matrix </vt:lpstr>
      <vt:lpstr>Final Design</vt:lpstr>
      <vt:lpstr>Fabrication </vt:lpstr>
      <vt:lpstr>Analysis &amp; Prediction </vt:lpstr>
      <vt:lpstr>Deflection Prediction</vt:lpstr>
      <vt:lpstr>Beam Test   </vt:lpstr>
      <vt:lpstr>Test Results</vt:lpstr>
      <vt:lpstr>Timeline</vt:lpstr>
      <vt:lpstr>Conclusion </vt:lpstr>
      <vt:lpstr>Lessons Learned</vt:lpstr>
      <vt:lpstr>Recommendations for PCI Big Beam Contest</vt:lpstr>
      <vt:lpstr>Reference</vt:lpstr>
      <vt:lpstr>Questions </vt:lpstr>
      <vt:lpstr>Thank you!</vt:lpstr>
    </vt:vector>
  </TitlesOfParts>
  <Company>Northern Arizona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PCI Big Beam Contest</dc:title>
  <dc:creator>NAU Student</dc:creator>
  <cp:lastModifiedBy>junfeng</cp:lastModifiedBy>
  <cp:revision>35</cp:revision>
  <cp:lastPrinted>2013-04-25T03:35:43Z</cp:lastPrinted>
  <dcterms:created xsi:type="dcterms:W3CDTF">2013-04-24T18:08:32Z</dcterms:created>
  <dcterms:modified xsi:type="dcterms:W3CDTF">2013-04-26T05:16:22Z</dcterms:modified>
</cp:coreProperties>
</file>